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8A"/>
    <a:srgbClr val="2828C6"/>
    <a:srgbClr val="3F0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CFC264-1152-4053-B1F8-22E9B3D5FA07}" type="datetimeFigureOut">
              <a:rPr lang="en-US" smtClean="0"/>
              <a:pPr/>
              <a:t>3/8/2011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2477D2-83C5-420A-BA3C-16A9E11D4FA1}" type="slidenum">
              <a:rPr lang="en-US" smtClean="0"/>
              <a:pPr/>
              <a:t>‹#›</a:t>
            </a:fld>
            <a:endParaRPr lang="en-US" dirty="0"/>
          </a:p>
        </p:txBody>
      </p:sp>
    </p:spTree>
    <p:extLst>
      <p:ext uri="{BB962C8B-B14F-4D97-AF65-F5344CB8AC3E}">
        <p14:creationId xmlns:p14="http://schemas.microsoft.com/office/powerpoint/2010/main" val="380378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612780"/>
            <a:ext cx="7772400" cy="533400"/>
          </a:xfrm>
        </p:spPr>
        <p:txBody>
          <a:bodyPr/>
          <a:lstStyle>
            <a:lvl1pPr algn="r">
              <a:defRPr>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14600" y="2209800"/>
            <a:ext cx="6400800" cy="381000"/>
          </a:xfrm>
        </p:spPr>
        <p:txBody>
          <a:bodyPr>
            <a:normAutofit/>
          </a:bodyPr>
          <a:lstStyle>
            <a:lvl1pPr marL="0" indent="0" algn="r">
              <a:buNone/>
              <a:defRPr sz="1800" b="0">
                <a:solidFill>
                  <a:srgbClr val="2828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81800" y="2661824"/>
            <a:ext cx="2133600" cy="233776"/>
          </a:xfrm>
        </p:spPr>
        <p:txBody>
          <a:bodyPr/>
          <a:lstStyle>
            <a:lvl1pPr>
              <a:defRPr sz="1000"/>
            </a:lvl1pPr>
          </a:lstStyle>
          <a:p>
            <a:fld id="{F0CCA2AF-898B-4969-BA97-6AF8C52733E7}" type="datetimeFigureOut">
              <a:rPr lang="en-US" smtClean="0"/>
              <a:pPr/>
              <a:t>3/8/2011</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6" name="Slide Number Placeholder 5"/>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51241"/>
            <a:ext cx="2057400" cy="526855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51242"/>
            <a:ext cx="6019800" cy="52599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6" name="Slide Number Placeholder 5"/>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64112"/>
            <a:ext cx="8458200" cy="4572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6" name="Slide Number Placeholder 5"/>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6" name="Slide Number Placeholder 5"/>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7" name="Slide Number Placeholder 6"/>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9" name="Slide Number Placeholder 8"/>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5" name="Slide Number Placeholder 4"/>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4" name="Slide Number Placeholder 3"/>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48"/>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7" name="Slide Number Placeholder 6"/>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CA2AF-898B-4969-BA97-6AF8C52733E7}" type="datetimeFigureOut">
              <a:rPr lang="en-US" smtClean="0"/>
              <a:pPr/>
              <a:t>3/8/2011</a:t>
            </a:fld>
            <a:endParaRPr lang="en-US" dirty="0"/>
          </a:p>
        </p:txBody>
      </p:sp>
      <p:sp>
        <p:nvSpPr>
          <p:cNvPr id="7" name="Slide Number Placeholder 6"/>
          <p:cNvSpPr>
            <a:spLocks noGrp="1"/>
          </p:cNvSpPr>
          <p:nvPr>
            <p:ph type="sldNum" sz="quarter" idx="12"/>
          </p:nvPr>
        </p:nvSpPr>
        <p:spPr/>
        <p:txBody>
          <a:bodyPr/>
          <a:lstStyle/>
          <a:p>
            <a:fld id="{F0580517-B526-4FE4-BD6A-600BAD18868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48584"/>
            <a:ext cx="8458200" cy="45867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8028" y="128134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10200" y="6553200"/>
            <a:ext cx="675448" cy="224898"/>
          </a:xfrm>
          <a:prstGeom prst="rect">
            <a:avLst/>
          </a:prstGeom>
        </p:spPr>
        <p:txBody>
          <a:bodyPr vert="horz" lIns="91440" tIns="45720" rIns="91440" bIns="45720" rtlCol="0" anchor="ctr"/>
          <a:lstStyle>
            <a:lvl1pPr algn="r">
              <a:defRPr sz="800">
                <a:solidFill>
                  <a:schemeClr val="tx1">
                    <a:tint val="75000"/>
                  </a:schemeClr>
                </a:solidFill>
              </a:defRPr>
            </a:lvl1pPr>
          </a:lstStyle>
          <a:p>
            <a:fld id="{F0CCA2AF-898B-4969-BA97-6AF8C52733E7}" type="datetimeFigureOut">
              <a:rPr lang="en-US" smtClean="0"/>
              <a:pPr/>
              <a:t>3/8/2011</a:t>
            </a:fld>
            <a:endParaRPr lang="en-US" dirty="0"/>
          </a:p>
        </p:txBody>
      </p:sp>
      <p:sp>
        <p:nvSpPr>
          <p:cNvPr id="6" name="Slide Number Placeholder 5"/>
          <p:cNvSpPr>
            <a:spLocks noGrp="1"/>
          </p:cNvSpPr>
          <p:nvPr>
            <p:ph type="sldNum" sz="quarter" idx="4"/>
          </p:nvPr>
        </p:nvSpPr>
        <p:spPr>
          <a:xfrm>
            <a:off x="6096000" y="6576132"/>
            <a:ext cx="474956" cy="201966"/>
          </a:xfrm>
          <a:prstGeom prst="rect">
            <a:avLst/>
          </a:prstGeom>
        </p:spPr>
        <p:txBody>
          <a:bodyPr vert="horz" lIns="91440" tIns="45720" rIns="91440" bIns="45720" rtlCol="0" anchor="ctr"/>
          <a:lstStyle>
            <a:lvl1pPr algn="r">
              <a:defRPr sz="800">
                <a:solidFill>
                  <a:schemeClr val="tx1">
                    <a:tint val="75000"/>
                  </a:schemeClr>
                </a:solidFill>
              </a:defRPr>
            </a:lvl1pPr>
          </a:lstStyle>
          <a:p>
            <a:fld id="{F0580517-B526-4FE4-BD6A-600BAD18868F}" type="slidenum">
              <a:rPr lang="en-US" smtClean="0"/>
              <a:pPr/>
              <a:t>‹#›</a:t>
            </a:fld>
            <a:endParaRPr lang="en-US" dirty="0"/>
          </a:p>
        </p:txBody>
      </p:sp>
      <p:sp>
        <p:nvSpPr>
          <p:cNvPr id="7" name="TextBox 6"/>
          <p:cNvSpPr txBox="1"/>
          <p:nvPr/>
        </p:nvSpPr>
        <p:spPr>
          <a:xfrm>
            <a:off x="6579834" y="6562654"/>
            <a:ext cx="1219200" cy="215444"/>
          </a:xfrm>
          <a:prstGeom prst="rect">
            <a:avLst/>
          </a:prstGeom>
          <a:noFill/>
        </p:spPr>
        <p:txBody>
          <a:bodyPr wrap="square" rtlCol="0">
            <a:spAutoFit/>
          </a:bodyPr>
          <a:lstStyle/>
          <a:p>
            <a:pPr marL="0" algn="r" defTabSz="914400" rtl="0" eaLnBrk="1" latinLnBrk="0" hangingPunct="1"/>
            <a:r>
              <a:rPr lang="en-US" sz="800" kern="1200" noProof="0" dirty="0" smtClean="0">
                <a:solidFill>
                  <a:schemeClr val="tx1">
                    <a:tint val="75000"/>
                  </a:schemeClr>
                </a:solidFill>
                <a:latin typeface="+mn-lt"/>
                <a:ea typeface="+mn-ea"/>
                <a:cs typeface="+mn-cs"/>
              </a:rPr>
              <a:t>Confidential Information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800" b="1" kern="1200">
          <a:solidFill>
            <a:srgbClr val="28288A"/>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SzPct val="70000"/>
        <a:buFontTx/>
        <a:buBlip>
          <a:blip r:embed="rId14"/>
        </a:buBlip>
        <a:defRPr sz="2400" b="1" kern="1200">
          <a:solidFill>
            <a:srgbClr val="28288A"/>
          </a:solidFill>
          <a:latin typeface="Arial" pitchFamily="34" charset="0"/>
          <a:ea typeface="+mn-ea"/>
          <a:cs typeface="Arial" pitchFamily="34" charset="0"/>
        </a:defRPr>
      </a:lvl1pPr>
      <a:lvl2pPr marL="742950" indent="-285750" algn="l" defTabSz="914400" rtl="0" eaLnBrk="1" latinLnBrk="0" hangingPunct="1">
        <a:spcBef>
          <a:spcPct val="20000"/>
        </a:spcBef>
        <a:buSzPct val="70000"/>
        <a:buFontTx/>
        <a:buBlip>
          <a:blip r:embed="rId15"/>
        </a:buBlip>
        <a:defRPr sz="2000" kern="1200">
          <a:solidFill>
            <a:srgbClr val="28288A"/>
          </a:solidFill>
          <a:latin typeface="Arial" pitchFamily="34" charset="0"/>
          <a:ea typeface="+mn-ea"/>
          <a:cs typeface="Arial" pitchFamily="34" charset="0"/>
        </a:defRPr>
      </a:lvl2pPr>
      <a:lvl3pPr marL="1143000" indent="-228600" algn="l" defTabSz="914400" rtl="0" eaLnBrk="1" latinLnBrk="0" hangingPunct="1">
        <a:spcBef>
          <a:spcPct val="20000"/>
        </a:spcBef>
        <a:buSzPct val="70000"/>
        <a:buFontTx/>
        <a:buBlip>
          <a:blip r:embed="rId16"/>
        </a:buBlip>
        <a:defRPr sz="1800" kern="1200">
          <a:solidFill>
            <a:srgbClr val="28288A"/>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rgbClr val="28288A"/>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1600" kern="1200">
          <a:solidFill>
            <a:srgbClr val="28288A"/>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5469" y="12462"/>
            <a:ext cx="8799543" cy="785794"/>
          </a:xfrm>
          <a:prstGeom prst="rect">
            <a:avLst/>
          </a:prstGeom>
        </p:spPr>
        <p:txBody>
          <a:bodyPr vert="horz" lIns="91440" tIns="45720" rIns="91440" bIns="45720" rtlCol="0" anchor="ctr">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200" b="1" noProof="0" dirty="0" smtClean="0">
                <a:solidFill>
                  <a:srgbClr val="28288A"/>
                </a:solidFill>
                <a:latin typeface="Arial" pitchFamily="34" charset="0"/>
                <a:ea typeface="+mj-ea"/>
                <a:cs typeface="Arial" pitchFamily="34" charset="0"/>
              </a:rPr>
              <a:t>Green-Tide Turbines</a:t>
            </a:r>
            <a:r>
              <a:rPr kumimoji="0" lang="en-GB" sz="3200" b="1" i="0" u="none" strike="noStrike" kern="1200" cap="none" spc="0" normalizeH="0" baseline="0" noProof="0" dirty="0" smtClean="0">
                <a:ln>
                  <a:noFill/>
                </a:ln>
                <a:solidFill>
                  <a:srgbClr val="28288A"/>
                </a:solidFill>
                <a:effectLst/>
                <a:uLnTx/>
                <a:uFillTx/>
                <a:latin typeface="Arial" pitchFamily="34" charset="0"/>
                <a:ea typeface="+mj-ea"/>
                <a:cs typeface="Arial" pitchFamily="34" charset="0"/>
              </a:rPr>
              <a:t/>
            </a:r>
            <a:br>
              <a:rPr kumimoji="0" lang="en-GB" sz="3200" b="1" i="0" u="none" strike="noStrike" kern="1200" cap="none" spc="0" normalizeH="0" baseline="0" noProof="0" dirty="0" smtClean="0">
                <a:ln>
                  <a:noFill/>
                </a:ln>
                <a:solidFill>
                  <a:srgbClr val="28288A"/>
                </a:solidFill>
                <a:effectLst/>
                <a:uLnTx/>
                <a:uFillTx/>
                <a:latin typeface="Arial" pitchFamily="34" charset="0"/>
                <a:ea typeface="+mj-ea"/>
                <a:cs typeface="Arial" pitchFamily="34" charset="0"/>
              </a:rPr>
            </a:br>
            <a:endParaRPr kumimoji="0" lang="en-US" sz="1800" b="1" i="0" u="none" strike="noStrike" kern="1200" cap="none" spc="0" normalizeH="0" baseline="0" noProof="0" dirty="0" smtClean="0">
              <a:ln>
                <a:noFill/>
              </a:ln>
              <a:solidFill>
                <a:srgbClr val="28288A"/>
              </a:solidFill>
              <a:effectLst/>
              <a:uLnTx/>
              <a:uFillTx/>
              <a:latin typeface="Arial" pitchFamily="34" charset="0"/>
              <a:ea typeface="+mj-ea"/>
              <a:cs typeface="Arial" pitchFamily="34" charset="0"/>
            </a:endParaRPr>
          </a:p>
        </p:txBody>
      </p:sp>
      <p:sp>
        <p:nvSpPr>
          <p:cNvPr id="10" name="TextBox 9"/>
          <p:cNvSpPr txBox="1"/>
          <p:nvPr/>
        </p:nvSpPr>
        <p:spPr>
          <a:xfrm>
            <a:off x="401548" y="357166"/>
            <a:ext cx="2286016" cy="369332"/>
          </a:xfrm>
          <a:prstGeom prst="rect">
            <a:avLst/>
          </a:prstGeom>
          <a:noFill/>
        </p:spPr>
        <p:txBody>
          <a:bodyPr wrap="square" rtlCol="0">
            <a:spAutoFit/>
          </a:bodyPr>
          <a:lstStyle/>
          <a:p>
            <a:r>
              <a:rPr lang="en-US" dirty="0" smtClean="0"/>
              <a:t>Cambridge, UK</a:t>
            </a:r>
            <a:endParaRPr lang="en-US" dirty="0"/>
          </a:p>
        </p:txBody>
      </p:sp>
      <p:sp>
        <p:nvSpPr>
          <p:cNvPr id="11" name="Rectangle 9"/>
          <p:cNvSpPr>
            <a:spLocks noChangeArrowheads="1"/>
          </p:cNvSpPr>
          <p:nvPr/>
        </p:nvSpPr>
        <p:spPr bwMode="auto">
          <a:xfrm>
            <a:off x="6908777" y="35471"/>
            <a:ext cx="1949473" cy="369888"/>
          </a:xfrm>
          <a:prstGeom prst="rect">
            <a:avLst/>
          </a:prstGeom>
          <a:noFill/>
          <a:ln w="9525">
            <a:noFill/>
            <a:miter lim="800000"/>
            <a:headEnd/>
            <a:tailEnd/>
          </a:ln>
        </p:spPr>
        <p:txBody>
          <a:bodyPr wrap="square" anchor="ctr">
            <a:spAutoFit/>
          </a:bodyPr>
          <a:lstStyle/>
          <a:p>
            <a:pPr>
              <a:defRPr/>
            </a:pPr>
            <a:r>
              <a:rPr lang="en-GB" b="1" dirty="0">
                <a:solidFill>
                  <a:schemeClr val="tx2"/>
                </a:solidFill>
                <a:latin typeface="+mj-lt"/>
              </a:rPr>
              <a:t>VAR</a:t>
            </a:r>
            <a:r>
              <a:rPr lang="en-GB" b="1" dirty="0" smtClean="0">
                <a:solidFill>
                  <a:schemeClr val="tx2"/>
                </a:solidFill>
                <a:latin typeface="+mj-lt"/>
              </a:rPr>
              <a:t>: NT CADCAM </a:t>
            </a:r>
            <a:endParaRPr lang="en-GB" dirty="0">
              <a:solidFill>
                <a:schemeClr val="tx2"/>
              </a:solidFill>
              <a:latin typeface="+mj-lt"/>
            </a:endParaRPr>
          </a:p>
        </p:txBody>
      </p:sp>
      <p:sp>
        <p:nvSpPr>
          <p:cNvPr id="14" name="Rectangle 3"/>
          <p:cNvSpPr txBox="1">
            <a:spLocks noChangeArrowheads="1"/>
          </p:cNvSpPr>
          <p:nvPr/>
        </p:nvSpPr>
        <p:spPr>
          <a:xfrm>
            <a:off x="342217" y="860960"/>
            <a:ext cx="5150946" cy="6015120"/>
          </a:xfrm>
          <a:prstGeom prst="rect">
            <a:avLst/>
          </a:prstGeom>
        </p:spPr>
        <p:txBody>
          <a:bodyPr vert="horz" lIns="91440" tIns="45720" rIns="91440" bIns="45720" rtlCol="0">
            <a:normAutofit fontScale="92500" lnSpcReduction="20000"/>
          </a:bodyPr>
          <a:lstStyle/>
          <a:p>
            <a:pPr marL="342900" indent="-342900">
              <a:spcBef>
                <a:spcPct val="20000"/>
              </a:spcBef>
              <a:buSzPct val="70000"/>
              <a:buBlip>
                <a:blip r:embed="rId2"/>
              </a:buBlip>
              <a:defRPr/>
            </a:pPr>
            <a:r>
              <a:rPr kumimoji="0" lang="en-GB" sz="16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rPr>
              <a:t>Company:</a:t>
            </a:r>
          </a:p>
          <a:p>
            <a:endParaRPr lang="en-US" sz="1100" dirty="0" smtClean="0"/>
          </a:p>
          <a:p>
            <a:r>
              <a:rPr lang="en-US" sz="1200" dirty="0" smtClean="0"/>
              <a:t>Green-Tide </a:t>
            </a:r>
            <a:r>
              <a:rPr lang="en-US" sz="1200" dirty="0"/>
              <a:t>Turbines Ltd pursues R&amp;D activities in the UK, addressing two different markets</a:t>
            </a:r>
            <a:r>
              <a:rPr lang="en-US" sz="1200" dirty="0" smtClean="0"/>
              <a:t>; run-of-river and tidal-stream. They develop </a:t>
            </a:r>
            <a:r>
              <a:rPr lang="en-US" sz="1200" dirty="0"/>
              <a:t>turbines </a:t>
            </a:r>
            <a:r>
              <a:rPr lang="en-US" sz="1200" dirty="0" smtClean="0"/>
              <a:t>which use </a:t>
            </a:r>
            <a:r>
              <a:rPr lang="en-US" sz="1200" dirty="0"/>
              <a:t>natural water movement to  generate electrical energy from river currents and tide </a:t>
            </a:r>
            <a:r>
              <a:rPr lang="en-US" sz="1200" dirty="0" smtClean="0"/>
              <a:t>streams, and aim to develop technology that will ‘do for water turbines, that the jet engine did for aviation’.</a:t>
            </a:r>
            <a:endParaRPr lang="en-US" sz="1200" dirty="0"/>
          </a:p>
          <a:p>
            <a:endParaRPr kumimoji="0" lang="en-US" sz="11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endParaRPr>
          </a:p>
          <a:p>
            <a:pPr marL="342900" indent="-342900">
              <a:spcBef>
                <a:spcPct val="20000"/>
              </a:spcBef>
              <a:buSzPct val="70000"/>
              <a:buBlip>
                <a:blip r:embed="rId2"/>
              </a:buBlip>
              <a:defRPr/>
            </a:pPr>
            <a:r>
              <a:rPr kumimoji="0" lang="en-GB" sz="16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rPr>
              <a:t>Challenge: </a:t>
            </a:r>
          </a:p>
          <a:p>
            <a:pPr>
              <a:spcBef>
                <a:spcPct val="20000"/>
              </a:spcBef>
              <a:buSzPct val="70000"/>
              <a:defRPr/>
            </a:pPr>
            <a:endParaRPr lang="en-GB" sz="1100" dirty="0" smtClean="0"/>
          </a:p>
          <a:p>
            <a:pPr>
              <a:spcBef>
                <a:spcPct val="20000"/>
              </a:spcBef>
              <a:buSzPct val="70000"/>
              <a:defRPr/>
            </a:pPr>
            <a:r>
              <a:rPr lang="en-GB" sz="1200" dirty="0" smtClean="0"/>
              <a:t>To </a:t>
            </a:r>
            <a:r>
              <a:rPr lang="en-GB" sz="1200" dirty="0"/>
              <a:t>create a revolutionary turbine to generate electricity from slower tidal currents that leave conventional turbines useless. The turbines must balance ruggedness with cost. Tidal turbines are expensive to install and take a constant pounding from currents and salt water. They have to resist corrosion, cavitation and mechanical failures because the time for repairing them can be as short as 30 minutes, four times a </a:t>
            </a:r>
            <a:r>
              <a:rPr lang="en-GB" sz="1200" dirty="0" smtClean="0"/>
              <a:t>day.</a:t>
            </a:r>
          </a:p>
          <a:p>
            <a:pPr>
              <a:spcBef>
                <a:spcPct val="20000"/>
              </a:spcBef>
              <a:buSzPct val="70000"/>
              <a:defRPr/>
            </a:pPr>
            <a:r>
              <a:rPr lang="en-GB" sz="1200" dirty="0" smtClean="0"/>
              <a:t>The turbines have to be durable, because it can be several weeks before anyone can get to one and fix them. By then they could’ve destroyed themselves and other turbines. Even when you can get to the turbine, hauling it out of the water to repair it and manoeuvre it into a ship is complicated and expensive. The key challenge was to reduce mass without sacrificing durability.</a:t>
            </a:r>
            <a:endParaRPr lang="en-GB" sz="1200" dirty="0"/>
          </a:p>
          <a:p>
            <a:pPr>
              <a:spcBef>
                <a:spcPct val="20000"/>
              </a:spcBef>
              <a:buSzPct val="70000"/>
              <a:defRPr/>
            </a:pPr>
            <a:endParaRPr lang="en-GB" sz="1100" dirty="0" smtClean="0"/>
          </a:p>
          <a:p>
            <a:pPr marL="342900" indent="-342900">
              <a:spcBef>
                <a:spcPct val="20000"/>
              </a:spcBef>
              <a:buSzPct val="70000"/>
              <a:buBlip>
                <a:blip r:embed="rId2"/>
              </a:buBlip>
              <a:defRPr/>
            </a:pPr>
            <a:r>
              <a:rPr lang="en-GB" sz="1600" b="1" dirty="0" smtClean="0">
                <a:solidFill>
                  <a:srgbClr val="28288A"/>
                </a:solidFill>
                <a:latin typeface="Arial" pitchFamily="34" charset="0"/>
                <a:cs typeface="Arial" pitchFamily="34" charset="0"/>
              </a:rPr>
              <a:t>Key </a:t>
            </a:r>
            <a:r>
              <a:rPr lang="en-GB" sz="1600" b="1" dirty="0">
                <a:solidFill>
                  <a:srgbClr val="28288A"/>
                </a:solidFill>
                <a:latin typeface="Arial" pitchFamily="34" charset="0"/>
                <a:cs typeface="Arial" pitchFamily="34" charset="0"/>
              </a:rPr>
              <a:t>Benefits:</a:t>
            </a:r>
          </a:p>
          <a:p>
            <a:endParaRPr lang="en-GB" sz="1100" dirty="0" smtClean="0"/>
          </a:p>
          <a:p>
            <a:pPr marR="0" lvl="0" algn="l" defTabSz="914400" rtl="0" eaLnBrk="1" fontAlgn="auto" latinLnBrk="0" hangingPunct="1">
              <a:lnSpc>
                <a:spcPct val="100000"/>
              </a:lnSpc>
              <a:spcBef>
                <a:spcPct val="20000"/>
              </a:spcBef>
              <a:spcAft>
                <a:spcPts val="0"/>
              </a:spcAft>
              <a:buClrTx/>
              <a:buSzPct val="70000"/>
              <a:tabLst/>
              <a:defRPr/>
            </a:pPr>
            <a:r>
              <a:rPr lang="en-GB" sz="1200" dirty="0" smtClean="0"/>
              <a:t>Founder </a:t>
            </a:r>
            <a:r>
              <a:rPr lang="en-GB" sz="1200" dirty="0"/>
              <a:t>Michael Evans, uses </a:t>
            </a:r>
            <a:r>
              <a:rPr lang="en-GB" sz="1200" dirty="0" err="1"/>
              <a:t>SolidWorks</a:t>
            </a:r>
            <a:r>
              <a:rPr lang="en-GB" sz="1200" dirty="0"/>
              <a:t> CAD and Flow Simulation to visualise ideas for the turbines which use duct with a stator/rotor arrangement to convert the action of water flowing through the duct to generate electricity. Most tidal turbines, by comparison, use bladed fans or oscillating hydrofoils that move with the tides. </a:t>
            </a:r>
            <a:r>
              <a:rPr lang="en-GB" sz="1200" dirty="0" smtClean="0"/>
              <a:t>Green-Tide’s </a:t>
            </a:r>
            <a:r>
              <a:rPr lang="en-GB" sz="1200" dirty="0"/>
              <a:t>design can generate electricity cost effectively </a:t>
            </a:r>
            <a:r>
              <a:rPr lang="en-GB" sz="1200" dirty="0" smtClean="0"/>
              <a:t>, in </a:t>
            </a:r>
            <a:r>
              <a:rPr lang="en-GB" sz="1200" dirty="0"/>
              <a:t>weaker currents. When he has ideas for modifying the design, he works them out using CAD and Flow Simulation, before showing them to his engineering team for possible development</a:t>
            </a:r>
            <a:r>
              <a:rPr lang="en-GB" sz="1200" dirty="0" smtClean="0"/>
              <a:t>.</a:t>
            </a:r>
          </a:p>
          <a:p>
            <a:pPr marR="0" lvl="0" algn="l" defTabSz="914400" rtl="0" eaLnBrk="1" fontAlgn="auto" latinLnBrk="0" hangingPunct="1">
              <a:lnSpc>
                <a:spcPct val="100000"/>
              </a:lnSpc>
              <a:spcBef>
                <a:spcPct val="20000"/>
              </a:spcBef>
              <a:spcAft>
                <a:spcPts val="0"/>
              </a:spcAft>
              <a:buClrTx/>
              <a:buSzPct val="70000"/>
              <a:tabLst/>
              <a:defRPr/>
            </a:pPr>
            <a:r>
              <a:rPr lang="en-GB" sz="1200" dirty="0" smtClean="0"/>
              <a:t>Evans modifies his designs with </a:t>
            </a:r>
            <a:r>
              <a:rPr lang="en-GB" sz="1200" dirty="0" err="1" smtClean="0"/>
              <a:t>SolidWorks</a:t>
            </a:r>
            <a:r>
              <a:rPr lang="en-GB" sz="1200" dirty="0" smtClean="0"/>
              <a:t> CAD and simulates their behaviour with </a:t>
            </a:r>
            <a:r>
              <a:rPr lang="en-GB" sz="1200" dirty="0" err="1" smtClean="0"/>
              <a:t>SolidWorks</a:t>
            </a:r>
            <a:r>
              <a:rPr lang="en-GB" sz="1200" dirty="0" smtClean="0"/>
              <a:t> Flow Simulation to improve the turbines’ survivability. That ultimately, improves their economic viability, which is a constant challenge in the renewable energy industry. Once he and his engineers have finalised a modification, they send a </a:t>
            </a:r>
            <a:r>
              <a:rPr lang="en-GB" sz="1200" dirty="0" err="1" smtClean="0"/>
              <a:t>SolidWorks</a:t>
            </a:r>
            <a:r>
              <a:rPr lang="en-GB" sz="1200" dirty="0" smtClean="0"/>
              <a:t> 3D model to a rapid prototyping partner that produces a part for live testing. </a:t>
            </a:r>
            <a:endParaRPr lang="en-GB" sz="1200" dirty="0"/>
          </a:p>
          <a:p>
            <a:pPr marR="0" lvl="0" algn="l" defTabSz="914400" rtl="0" eaLnBrk="1" fontAlgn="auto" latinLnBrk="0" hangingPunct="1">
              <a:lnSpc>
                <a:spcPct val="100000"/>
              </a:lnSpc>
              <a:spcBef>
                <a:spcPct val="20000"/>
              </a:spcBef>
              <a:spcAft>
                <a:spcPts val="0"/>
              </a:spcAft>
              <a:buClrTx/>
              <a:buSzPct val="70000"/>
              <a:tabLst/>
              <a:defRPr/>
            </a:pPr>
            <a:endParaRPr kumimoji="0" lang="en-GB" sz="11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endParaRPr>
          </a:p>
          <a:p>
            <a:r>
              <a:rPr kumimoji="0" lang="en-GB" sz="12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rPr>
              <a:t>      </a:t>
            </a:r>
          </a:p>
          <a:p>
            <a:pPr marL="342900" marR="0" lvl="0" indent="-342900" algn="l" defTabSz="914400" rtl="0" eaLnBrk="1" fontAlgn="auto" latinLnBrk="0" hangingPunct="1">
              <a:lnSpc>
                <a:spcPct val="85000"/>
              </a:lnSpc>
              <a:spcBef>
                <a:spcPct val="20000"/>
              </a:spcBef>
              <a:spcAft>
                <a:spcPts val="0"/>
              </a:spcAft>
              <a:buClrTx/>
              <a:buSzPct val="70000"/>
              <a:buFont typeface="Wingdings" pitchFamily="2" charset="2"/>
              <a:buNone/>
              <a:tabLst/>
              <a:defRPr/>
            </a:pPr>
            <a:endParaRPr kumimoji="0" lang="en-US" sz="14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85000"/>
              </a:lnSpc>
              <a:spcBef>
                <a:spcPct val="20000"/>
              </a:spcBef>
              <a:spcAft>
                <a:spcPts val="0"/>
              </a:spcAft>
              <a:buClrTx/>
              <a:buSzPct val="70000"/>
              <a:buFont typeface="Wingdings" pitchFamily="2" charset="2"/>
              <a:buNone/>
              <a:tabLst/>
              <a:defRPr/>
            </a:pPr>
            <a:endParaRPr kumimoji="0" lang="en-GB" sz="1400" b="1" i="0" u="none" strike="noStrike" kern="1200" cap="none" spc="0" normalizeH="0" baseline="0" noProof="0" dirty="0" smtClean="0">
              <a:ln>
                <a:noFill/>
              </a:ln>
              <a:solidFill>
                <a:srgbClr val="28288A"/>
              </a:solidFill>
              <a:effectLst/>
              <a:uLnTx/>
              <a:uFillTx/>
              <a:latin typeface="Arial" pitchFamily="34" charset="0"/>
              <a:ea typeface="+mn-ea"/>
              <a:cs typeface="Arial" pitchFamily="34" charset="0"/>
            </a:endParaRPr>
          </a:p>
        </p:txBody>
      </p:sp>
      <p:sp>
        <p:nvSpPr>
          <p:cNvPr id="2" name="TextBox 1"/>
          <p:cNvSpPr txBox="1"/>
          <p:nvPr/>
        </p:nvSpPr>
        <p:spPr>
          <a:xfrm>
            <a:off x="6184215" y="4581128"/>
            <a:ext cx="2723019" cy="1777410"/>
          </a:xfrm>
          <a:prstGeom prst="rect">
            <a:avLst/>
          </a:prstGeom>
          <a:noFill/>
        </p:spPr>
        <p:txBody>
          <a:bodyPr wrap="square" rtlCol="0">
            <a:spAutoFit/>
          </a:bodyPr>
          <a:lstStyle/>
          <a:p>
            <a:r>
              <a:rPr lang="en-GB" sz="1100" i="1" dirty="0" smtClean="0"/>
              <a:t>‘I’m not the sort of person who has the patience to sit and work things out…having easily accessible tools that help me express an idea helps me greatly. I have something to show my engineers to show there’s some substance to the idea. </a:t>
            </a:r>
            <a:r>
              <a:rPr lang="en-GB" sz="1100" i="1" dirty="0" err="1" smtClean="0"/>
              <a:t>SolidWorks</a:t>
            </a:r>
            <a:r>
              <a:rPr lang="en-GB" sz="1100" i="1" dirty="0" smtClean="0"/>
              <a:t> is like a very advanced sketchbook. It gets me 80 </a:t>
            </a:r>
            <a:r>
              <a:rPr lang="en-GB" sz="1100" i="1" dirty="0" err="1" smtClean="0"/>
              <a:t>percent</a:t>
            </a:r>
            <a:r>
              <a:rPr lang="en-GB" sz="1100" i="1" dirty="0" smtClean="0"/>
              <a:t> of the way to a finished design with 20 </a:t>
            </a:r>
            <a:r>
              <a:rPr lang="en-GB" sz="1100" i="1" dirty="0" err="1" smtClean="0"/>
              <a:t>percent</a:t>
            </a:r>
            <a:r>
              <a:rPr lang="en-GB" sz="1100" i="1" dirty="0" smtClean="0"/>
              <a:t> of the effort’ </a:t>
            </a:r>
          </a:p>
          <a:p>
            <a:r>
              <a:rPr lang="en-GB" sz="1050" dirty="0" smtClean="0"/>
              <a:t>Michael Evans, Founder, Green-Tide Turbines</a:t>
            </a:r>
            <a:endParaRPr lang="en-US" sz="1050" dirty="0"/>
          </a:p>
        </p:txBody>
      </p:sp>
      <p:grpSp>
        <p:nvGrpSpPr>
          <p:cNvPr id="4" name="Group 3"/>
          <p:cNvGrpSpPr/>
          <p:nvPr/>
        </p:nvGrpSpPr>
        <p:grpSpPr>
          <a:xfrm>
            <a:off x="6761278" y="517967"/>
            <a:ext cx="2131316" cy="3877865"/>
            <a:chOff x="6761278" y="517967"/>
            <a:chExt cx="2131316" cy="3877865"/>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1278" y="517967"/>
              <a:ext cx="2131316" cy="119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61278" y="1726820"/>
              <a:ext cx="2131316" cy="1361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11100"/>
            <a:stretch/>
          </p:blipFill>
          <p:spPr bwMode="auto">
            <a:xfrm>
              <a:off x="6761278" y="3115874"/>
              <a:ext cx="2131316" cy="1279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SolidWorks_Dassault_Systemes_Corporate_template_2008">
  <a:themeElements>
    <a:clrScheme name="Custom 1">
      <a:dk1>
        <a:srgbClr val="28288A"/>
      </a:dk1>
      <a:lt1>
        <a:sysClr val="window" lastClr="FFFFFF"/>
      </a:lt1>
      <a:dk2>
        <a:srgbClr val="28288A"/>
      </a:dk2>
      <a:lt2>
        <a:srgbClr val="EEECE1"/>
      </a:lt2>
      <a:accent1>
        <a:srgbClr val="28288A"/>
      </a:accent1>
      <a:accent2>
        <a:srgbClr val="E72200"/>
      </a:accent2>
      <a:accent3>
        <a:srgbClr val="F18E00"/>
      </a:accent3>
      <a:accent4>
        <a:srgbClr val="74B31F"/>
      </a:accent4>
      <a:accent5>
        <a:srgbClr val="28288A"/>
      </a:accent5>
      <a:accent6>
        <a:srgbClr val="E72200"/>
      </a:accent6>
      <a:hlink>
        <a:srgbClr val="28288A"/>
      </a:hlink>
      <a:folHlink>
        <a:srgbClr val="F18E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57039E802609499DC9DCB76B923DF9" ma:contentTypeVersion="0" ma:contentTypeDescription="Create a new document." ma:contentTypeScope="" ma:versionID="01f379dee09e235f47111d6bd511d5fe">
  <xsd:schema xmlns:xsd="http://www.w3.org/2001/XMLSchema" xmlns:p="http://schemas.microsoft.com/office/2006/metadata/properties" targetNamespace="http://schemas.microsoft.com/office/2006/metadata/properties" ma:root="true" ma:fieldsID="faf52faaa31b79efcee5e183bc2d1a2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5BD4345-5E70-4B39-BF24-26578937350D}">
  <ds:schemaRefs>
    <ds:schemaRef ds:uri="http://purl.org/dc/elements/1.1/"/>
    <ds:schemaRef ds:uri="http://schemas.microsoft.com/office/2006/metadata/properties"/>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s>
</ds:datastoreItem>
</file>

<file path=customXml/itemProps2.xml><?xml version="1.0" encoding="utf-8"?>
<ds:datastoreItem xmlns:ds="http://schemas.openxmlformats.org/officeDocument/2006/customXml" ds:itemID="{87D0CF6F-DAB6-433D-97AD-098CAD97418B}">
  <ds:schemaRefs>
    <ds:schemaRef ds:uri="http://schemas.microsoft.com/sharepoint/v3/contenttype/forms"/>
  </ds:schemaRefs>
</ds:datastoreItem>
</file>

<file path=customXml/itemProps3.xml><?xml version="1.0" encoding="utf-8"?>
<ds:datastoreItem xmlns:ds="http://schemas.openxmlformats.org/officeDocument/2006/customXml" ds:itemID="{60A92322-21CD-40A8-99F3-ED24DD6183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SolidWorks_Dassault_Systemes_Corporate_template_2008</Template>
  <TotalTime>4419</TotalTime>
  <Words>119</Words>
  <Application>Microsoft Office PowerPoint</Application>
  <PresentationFormat>On-screen Show (4:3)</PresentationFormat>
  <Paragraphs>20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SolidWorks_Dassault_Systemes_Corporate_template_2008</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hroberts</dc:creator>
  <cp:lastModifiedBy>Heather Roberts</cp:lastModifiedBy>
  <cp:revision>159</cp:revision>
  <dcterms:created xsi:type="dcterms:W3CDTF">2009-03-10T09:37:50Z</dcterms:created>
  <dcterms:modified xsi:type="dcterms:W3CDTF">2011-03-08T12:06:50Z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0x010100C557039E802609499DC9DCB76B923DF9</vt:lpwstr>
  </property>
</Properties>
</file>